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31"/>
  </p:notesMasterIdLst>
  <p:handoutMasterIdLst>
    <p:handoutMasterId r:id="rId32"/>
  </p:handoutMasterIdLst>
  <p:sldIdLst>
    <p:sldId id="371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97" r:id="rId28"/>
    <p:sldId id="398" r:id="rId29"/>
    <p:sldId id="399" r:id="rId3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D0E"/>
    <a:srgbClr val="E51515"/>
    <a:srgbClr val="BD6B3D"/>
    <a:srgbClr val="000000"/>
    <a:srgbClr val="DB7D1F"/>
    <a:srgbClr val="C43636"/>
    <a:srgbClr val="DAB72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876" autoAdjust="0"/>
  </p:normalViewPr>
  <p:slideViewPr>
    <p:cSldViewPr>
      <p:cViewPr varScale="1">
        <p:scale>
          <a:sx n="103" d="100"/>
          <a:sy n="103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99EC8CF-B1DB-44B4-B617-B7EF953B42AD}" type="datetimeFigureOut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3D2BB2E-BE66-4BB4-B197-A5826D5E3E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306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A1A4-D623-4AC5-9BB1-5049623442BD}" type="datetimeFigureOut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840EAF-AFB1-4F2C-AD12-5A95D09956E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0820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B1D99E-4298-4E0D-BA08-24C263BBF499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70E458-B521-4A32-928D-6ED889D68042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9586BD-8482-4D0C-9132-D1FE954A7661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AA8A50-AA78-4118-ABB5-079B10F04F70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DF2DBF-CCA8-4FAA-8B6D-63A3F99B6690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FAFB3D-B190-4D3C-8D15-2355FDC730F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B8C3-9BAD-46EB-827F-B1A90B37F9FA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4AA4-BE50-4BB7-8F2B-5505FF9425F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8754-EE68-4B1E-8D35-96CAD3FDD687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65ED-FA00-4717-9F46-98BC4D76E0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6215D-9C92-4CC7-A8DB-F825F5839A92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B2AF-8C10-4909-BC70-84D99481B96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D56B8D-9636-406B-ADA6-15B6B080BB2B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BFA961-0181-4657-8560-1637F2DA32C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C1C57-4374-446A-B48E-D0836063921F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B85AF-21B0-4AB5-ACA4-837BC8E722EE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7D1A7-1561-4ADC-BDA1-66C6483542E2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3E49B-91DD-49BD-B0CF-4EDCA4D693E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72212-B68F-4937-B6C6-8562E508740D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8D0FC-6345-4E1A-A67B-E7CC80466A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62FDDF-7F95-414E-877B-0F5CC3DD7C4D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B9E6B9-145D-4A83-8A39-DBD0F62F096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AAD-684A-4C3A-9E4D-A213008836DD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27D18-D9BF-4324-944B-E18BB17E84B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AEE7F3-BF9C-4C6C-A737-11F084EE7F44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82F90D-AA0B-4F4F-99DA-43B541627F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531A38F-F85B-4E20-8F14-A385248D1BAE}" type="datetime1">
              <a:rPr lang="en-AU"/>
              <a:pPr>
                <a:defRPr/>
              </a:pPr>
              <a:t>4/09/2013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213A080-E0EE-46B7-B611-24A1FCF4BC1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9" r:id="rId2"/>
    <p:sldLayoutId id="2147483841" r:id="rId3"/>
    <p:sldLayoutId id="2147483838" r:id="rId4"/>
    <p:sldLayoutId id="2147483837" r:id="rId5"/>
    <p:sldLayoutId id="2147483836" r:id="rId6"/>
    <p:sldLayoutId id="2147483842" r:id="rId7"/>
    <p:sldLayoutId id="2147483835" r:id="rId8"/>
    <p:sldLayoutId id="2147483843" r:id="rId9"/>
    <p:sldLayoutId id="2147483834" r:id="rId10"/>
    <p:sldLayoutId id="21474838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The 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67944" y="4401022"/>
            <a:ext cx="2016927" cy="19442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363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39750" y="2708275"/>
            <a:ext cx="813593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2800" b="1" dirty="0"/>
              <a:t>Expenditure Forecast Assessment Guidelines</a:t>
            </a:r>
          </a:p>
          <a:p>
            <a:endParaRPr lang="en-AU" sz="2800" b="1" dirty="0"/>
          </a:p>
          <a:p>
            <a:r>
              <a:rPr lang="en-AU" sz="2800" b="1" dirty="0" smtClean="0"/>
              <a:t>General discussion of draft guidelines</a:t>
            </a:r>
            <a:endParaRPr lang="en-AU" sz="2800" b="1" dirty="0"/>
          </a:p>
          <a:p>
            <a:endParaRPr lang="en-AU" sz="2800" b="1" dirty="0"/>
          </a:p>
          <a:p>
            <a:r>
              <a:rPr lang="en-AU" sz="2800" b="1" dirty="0" smtClean="0"/>
              <a:t>2 September 2013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714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041400"/>
            <a:ext cx="8183562" cy="4189413"/>
          </a:xfrm>
        </p:spPr>
        <p:txBody>
          <a:bodyPr/>
          <a:lstStyle/>
          <a:p>
            <a:pPr lvl="0"/>
            <a:endParaRPr lang="en-AU" sz="3200" dirty="0" smtClean="0"/>
          </a:p>
          <a:p>
            <a:pPr lvl="0"/>
            <a:r>
              <a:rPr lang="en-AU" dirty="0" smtClean="0"/>
              <a:t>Accuracy </a:t>
            </a:r>
            <a:r>
              <a:rPr lang="en-AU" dirty="0"/>
              <a:t>and reliability</a:t>
            </a:r>
          </a:p>
          <a:p>
            <a:pPr lvl="0"/>
            <a:r>
              <a:rPr lang="en-AU" dirty="0"/>
              <a:t>Robustness</a:t>
            </a:r>
          </a:p>
          <a:p>
            <a:pPr lvl="0"/>
            <a:r>
              <a:rPr lang="en-AU" dirty="0"/>
              <a:t>Transparency</a:t>
            </a:r>
          </a:p>
          <a:p>
            <a:pPr lvl="0"/>
            <a:r>
              <a:rPr lang="en-AU" dirty="0"/>
              <a:t>Parsimony</a:t>
            </a:r>
          </a:p>
          <a:p>
            <a:pPr lvl="0"/>
            <a:r>
              <a:rPr lang="en-AU" dirty="0"/>
              <a:t>Fitness for </a:t>
            </a:r>
            <a:r>
              <a:rPr lang="en-AU" dirty="0" smtClean="0"/>
              <a:t>purpose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Assessment approach: Principles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59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6085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AU" dirty="0" smtClean="0"/>
              <a:t>Base step trend model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Revealed costs for the base, unless we identify material inefficiencies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All techniques used to assess base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sz="3200" dirty="0"/>
          </a:p>
          <a:p>
            <a:pPr lvl="0"/>
            <a:endParaRPr lang="en-A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Assessment approach: </a:t>
            </a:r>
            <a:r>
              <a:rPr lang="en-AU" dirty="0" err="1" smtClean="0"/>
              <a:t>Opex</a:t>
            </a:r>
            <a:r>
              <a:rPr lang="en-AU" dirty="0" smtClean="0"/>
              <a:t> (1)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5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189413"/>
          </a:xfrm>
        </p:spPr>
        <p:txBody>
          <a:bodyPr/>
          <a:lstStyle/>
          <a:p>
            <a:r>
              <a:rPr lang="en-AU" dirty="0" smtClean="0"/>
              <a:t>Rate of change (output growth, real price growth, productivity growth, step changes)</a:t>
            </a:r>
          </a:p>
          <a:p>
            <a:endParaRPr lang="en-AU" dirty="0" smtClean="0"/>
          </a:p>
          <a:p>
            <a:r>
              <a:rPr lang="en-AU" dirty="0" smtClean="0"/>
              <a:t>Ideally, productivity growth will be estimated using economic benchmarking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sz="3200" dirty="0"/>
          </a:p>
          <a:p>
            <a:pPr lvl="0"/>
            <a:endParaRPr lang="en-A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Assessment approach: </a:t>
            </a:r>
            <a:r>
              <a:rPr lang="en-AU" dirty="0" err="1" smtClean="0"/>
              <a:t>Opex</a:t>
            </a:r>
            <a:r>
              <a:rPr lang="en-AU" dirty="0" smtClean="0"/>
              <a:t> (2)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600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189413"/>
          </a:xfrm>
        </p:spPr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endParaRPr lang="en-AU" sz="3200" dirty="0"/>
          </a:p>
          <a:p>
            <a:pPr lvl="0"/>
            <a:endParaRPr lang="en-A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 fontScale="92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Assessment approach: </a:t>
            </a:r>
            <a:r>
              <a:rPr lang="en-AU" dirty="0" err="1" smtClean="0"/>
              <a:t>Capex</a:t>
            </a:r>
            <a:r>
              <a:rPr lang="en-AU" dirty="0" smtClean="0"/>
              <a:t> (1)</a:t>
            </a:r>
            <a:endParaRPr lang="en-A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9252" y="1372335"/>
            <a:ext cx="8183562" cy="418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Aft>
                <a:spcPts val="1200"/>
              </a:spcAft>
            </a:pPr>
            <a:r>
              <a:rPr lang="en-AU" dirty="0" smtClean="0"/>
              <a:t>All techniques applied, but will primarily review category by driver (unit cost and volume)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Will be applying </a:t>
            </a:r>
            <a:r>
              <a:rPr lang="en-AU" dirty="0" err="1" smtClean="0"/>
              <a:t>augex</a:t>
            </a:r>
            <a:r>
              <a:rPr lang="en-AU" dirty="0" smtClean="0"/>
              <a:t> and </a:t>
            </a:r>
            <a:r>
              <a:rPr lang="en-AU" dirty="0" err="1" smtClean="0"/>
              <a:t>repex</a:t>
            </a:r>
            <a:r>
              <a:rPr lang="en-AU" dirty="0" smtClean="0"/>
              <a:t> models, but may need to supplement with other techniques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 marL="0" indent="0">
              <a:buFont typeface="Wingdings 2" pitchFamily="18" charset="2"/>
              <a:buNone/>
            </a:pPr>
            <a:endParaRPr lang="en-AU" sz="3200" dirty="0" smtClean="0"/>
          </a:p>
          <a:p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4878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189413"/>
          </a:xfrm>
        </p:spPr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endParaRPr lang="en-AU" sz="3200" dirty="0"/>
          </a:p>
          <a:p>
            <a:pPr lvl="0"/>
            <a:endParaRPr lang="en-A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Implementation(1)</a:t>
            </a:r>
            <a:endParaRPr lang="en-A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9252" y="1372335"/>
            <a:ext cx="8183562" cy="443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 sz="2800">
                <a:latin typeface="+mn-lt"/>
                <a:cs typeface="+mn-cs"/>
              </a:defRPr>
            </a:lvl1pPr>
            <a:lvl2pPr marL="547688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latin typeface="+mn-lt"/>
                <a:cs typeface="+mn-cs"/>
              </a:defRPr>
            </a:lvl2pPr>
            <a:lvl3pPr marL="785813" indent="-182563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latin typeface="+mn-lt"/>
                <a:cs typeface="+mn-cs"/>
              </a:defRPr>
            </a:lvl3pPr>
            <a:lvl4pPr marL="1023938" indent="-182563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latin typeface="+mn-lt"/>
                <a:cs typeface="+mn-cs"/>
              </a:defRPr>
            </a:lvl4pPr>
            <a:lvl5pPr marL="1279525" indent="-182563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latin typeface="+mn-lt"/>
                <a:cs typeface="+mn-cs"/>
              </a:defRPr>
            </a:lvl5pPr>
            <a:lvl6pPr marL="1490472" indent="-182880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baseline="0">
                <a:latin typeface="+mn-lt"/>
                <a:cs typeface="+mn-cs"/>
              </a:defRPr>
            </a:lvl6pPr>
            <a:lvl7pPr marL="1700784" indent="-182880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>
                <a:latin typeface="+mn-lt"/>
                <a:cs typeface="+mn-cs"/>
              </a:defRPr>
            </a:lvl7pPr>
            <a:lvl8pPr marL="1920240" indent="-182880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baseline="0">
                <a:latin typeface="+mn-lt"/>
                <a:cs typeface="+mn-cs"/>
              </a:defRPr>
            </a:lvl8pPr>
            <a:lvl9pPr marL="2148840" indent="-182880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>
                <a:latin typeface="+mn-lt"/>
                <a:cs typeface="+mn-cs"/>
              </a:defRPr>
            </a:lvl9pPr>
          </a:lstStyle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Guideline and explanatory statement in place by 29 November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Final RINs</a:t>
            </a:r>
          </a:p>
          <a:p>
            <a:pPr marL="1004888" lvl="1" indent="-457200">
              <a:buFont typeface="Arial" pitchFamily="34" charset="0"/>
              <a:buChar char="•"/>
            </a:pPr>
            <a:r>
              <a:rPr lang="en-AU" dirty="0" smtClean="0"/>
              <a:t>Economic benchmarking — Oct / Nov 2013</a:t>
            </a:r>
          </a:p>
          <a:p>
            <a:pPr marL="1004888" lvl="1" indent="-457200">
              <a:buFont typeface="Arial" pitchFamily="34" charset="0"/>
              <a:buChar char="•"/>
            </a:pPr>
            <a:r>
              <a:rPr lang="en-AU" dirty="0" smtClean="0"/>
              <a:t>Category — Feb 2014</a:t>
            </a:r>
          </a:p>
          <a:p>
            <a:pPr marL="1004888" lvl="1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Reset — Feb 2014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2014 annual benchmarking report </a:t>
            </a:r>
          </a:p>
          <a:p>
            <a:pPr marL="1004888" lvl="1" indent="-457200">
              <a:buFont typeface="Arial" pitchFamily="34" charset="0"/>
              <a:buChar char="•"/>
            </a:pPr>
            <a:r>
              <a:rPr lang="en-AU" dirty="0" smtClean="0"/>
              <a:t>Economic benchmarking</a:t>
            </a:r>
          </a:p>
          <a:p>
            <a:pPr marL="1004888" lvl="1" indent="-457200">
              <a:buFont typeface="Arial" pitchFamily="34" charset="0"/>
              <a:buChar char="•"/>
            </a:pPr>
            <a:r>
              <a:rPr lang="en-AU" dirty="0" smtClean="0"/>
              <a:t>Category analysis</a:t>
            </a:r>
          </a:p>
          <a:p>
            <a:pPr marL="457200" indent="-457200">
              <a:buFont typeface="Arial" pitchFamily="34" charset="0"/>
              <a:buChar char="•"/>
            </a:pPr>
            <a:endParaRPr lang="en-AU" dirty="0" smtClean="0"/>
          </a:p>
          <a:p>
            <a:pPr marL="457200" indent="-457200">
              <a:buFont typeface="Arial" pitchFamily="34" charset="0"/>
              <a:buChar char="•"/>
            </a:pPr>
            <a:endParaRPr lang="en-AU" dirty="0" smtClean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29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760"/>
            <a:ext cx="8183562" cy="4189413"/>
          </a:xfrm>
        </p:spPr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endParaRPr lang="en-AU" sz="3200" dirty="0"/>
          </a:p>
          <a:p>
            <a:pPr lvl="0"/>
            <a:endParaRPr lang="en-AU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7EA2-42FF-43A4-94AF-5EA681157B52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  <p:pic>
        <p:nvPicPr>
          <p:cNvPr id="378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Implementation: RINs(2)</a:t>
            </a:r>
            <a:endParaRPr lang="en-A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9252" y="1372335"/>
            <a:ext cx="8183562" cy="4432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 sz="2800">
                <a:latin typeface="+mn-lt"/>
                <a:cs typeface="+mn-cs"/>
              </a:defRPr>
            </a:lvl1pPr>
            <a:lvl2pPr marL="547688" indent="-200025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>
                <a:latin typeface="+mn-lt"/>
                <a:cs typeface="+mn-cs"/>
              </a:defRPr>
            </a:lvl2pPr>
            <a:lvl3pPr marL="785813" indent="-182563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>
                <a:latin typeface="+mn-lt"/>
                <a:cs typeface="+mn-cs"/>
              </a:defRPr>
            </a:lvl3pPr>
            <a:lvl4pPr marL="1023938" indent="-182563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itchFamily="34" charset="0"/>
              <a:buChar char="◦"/>
              <a:defRPr sz="1900">
                <a:latin typeface="+mn-lt"/>
                <a:cs typeface="+mn-cs"/>
              </a:defRPr>
            </a:lvl4pPr>
            <a:lvl5pPr marL="1279525" indent="-182563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itchFamily="18" charset="2"/>
              <a:buChar char=""/>
              <a:defRPr>
                <a:latin typeface="+mn-lt"/>
                <a:cs typeface="+mn-cs"/>
              </a:defRPr>
            </a:lvl5pPr>
            <a:lvl6pPr marL="1490472" indent="-182880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baseline="0">
                <a:latin typeface="+mn-lt"/>
                <a:cs typeface="+mn-cs"/>
              </a:defRPr>
            </a:lvl6pPr>
            <a:lvl7pPr marL="1700784" indent="-182880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>
                <a:latin typeface="+mn-lt"/>
                <a:cs typeface="+mn-cs"/>
              </a:defRPr>
            </a:lvl7pPr>
            <a:lvl8pPr marL="1920240" indent="-182880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baseline="0">
                <a:latin typeface="+mn-lt"/>
                <a:cs typeface="+mn-cs"/>
              </a:defRPr>
            </a:lvl8pPr>
            <a:lvl9pPr marL="2148840" indent="-182880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>
                <a:latin typeface="+mn-lt"/>
                <a:cs typeface="+mn-cs"/>
              </a:defRPr>
            </a:lvl9pPr>
          </a:lstStyle>
          <a:p>
            <a:r>
              <a:rPr lang="en-AU" dirty="0"/>
              <a:t>2014: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/>
              <a:t>Economic benchmarking RIN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/>
              <a:t>Category analysis RIN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Reset </a:t>
            </a:r>
            <a:r>
              <a:rPr lang="en-AU" dirty="0"/>
              <a:t>RIN (if relevant</a:t>
            </a:r>
            <a:r>
              <a:rPr lang="en-AU" dirty="0" smtClean="0"/>
              <a:t>)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AU" dirty="0" smtClean="0"/>
              <a:t>Annual reporting RIN</a:t>
            </a:r>
            <a:endParaRPr lang="en-AU" dirty="0"/>
          </a:p>
          <a:p>
            <a:pPr>
              <a:spcAft>
                <a:spcPts val="1200"/>
              </a:spcAft>
            </a:pPr>
            <a:r>
              <a:rPr lang="en-AU" dirty="0" smtClean="0"/>
              <a:t>In 2015, we will transition to: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Annual reporting RIO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AU" dirty="0" smtClean="0"/>
              <a:t>Reset RIN</a:t>
            </a: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42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Category analysis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0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 smtClean="0"/>
              <a:t>Key elements of approach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r>
              <a:rPr lang="en-AU" dirty="0" smtClean="0"/>
              <a:t>Driver/ activity based, consistent with previous reviews</a:t>
            </a:r>
          </a:p>
          <a:p>
            <a:r>
              <a:rPr lang="en-AU" dirty="0" smtClean="0"/>
              <a:t>Much more data than requested before</a:t>
            </a:r>
          </a:p>
          <a:p>
            <a:pPr lvl="1"/>
            <a:r>
              <a:rPr lang="en-AU" dirty="0" smtClean="0"/>
              <a:t>Visibility of historic and forecast work rates/ volumes for each activity</a:t>
            </a:r>
          </a:p>
          <a:p>
            <a:pPr lvl="1"/>
            <a:r>
              <a:rPr lang="en-AU" dirty="0" smtClean="0"/>
              <a:t>Comparisons of cost per “unit” – trend and benchmarking comparisons</a:t>
            </a:r>
          </a:p>
          <a:p>
            <a:pPr lvl="1"/>
            <a:r>
              <a:rPr lang="en-AU" dirty="0" smtClean="0"/>
              <a:t>Capturing of material cost drivers and “uncontrollable” environmental factors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38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 smtClean="0"/>
              <a:t>Points for discussion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183562" cy="4734718"/>
          </a:xfrm>
        </p:spPr>
        <p:txBody>
          <a:bodyPr/>
          <a:lstStyle/>
          <a:p>
            <a:r>
              <a:rPr lang="en-AU" dirty="0" smtClean="0"/>
              <a:t>Level of detail</a:t>
            </a:r>
          </a:p>
          <a:p>
            <a:pPr lvl="1"/>
            <a:r>
              <a:rPr lang="en-AU" dirty="0" smtClean="0"/>
              <a:t>Labour, materials, contract, other</a:t>
            </a:r>
          </a:p>
          <a:p>
            <a:pPr lvl="1"/>
            <a:r>
              <a:rPr lang="en-AU" dirty="0" smtClean="0"/>
              <a:t>Balance between accurate, like for like comparisons </a:t>
            </a:r>
            <a:r>
              <a:rPr lang="en-AU" dirty="0" err="1" smtClean="0"/>
              <a:t>vs</a:t>
            </a:r>
            <a:r>
              <a:rPr lang="en-AU" dirty="0" smtClean="0"/>
              <a:t> high level/ reasonableness checks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Capture of NSP idiosyncrasies</a:t>
            </a:r>
            <a:endParaRPr lang="en-AU" dirty="0"/>
          </a:p>
          <a:p>
            <a:pPr>
              <a:spcBef>
                <a:spcPts val="1200"/>
              </a:spcBef>
            </a:pPr>
            <a:r>
              <a:rPr lang="en-AU" dirty="0" smtClean="0"/>
              <a:t>Impact of service classifications</a:t>
            </a:r>
          </a:p>
          <a:p>
            <a:pPr lvl="1"/>
            <a:r>
              <a:rPr lang="en-AU" dirty="0" smtClean="0"/>
              <a:t>Inclusion of metering, public lighting, ACS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Ability of NSPs to provide reliable, useful </a:t>
            </a:r>
            <a:r>
              <a:rPr lang="en-AU" dirty="0" err="1" smtClean="0"/>
              <a:t>backcast</a:t>
            </a:r>
            <a:r>
              <a:rPr lang="en-AU" dirty="0" smtClean="0"/>
              <a:t>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0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 smtClean="0"/>
              <a:t>Points for discussion (</a:t>
            </a:r>
            <a:r>
              <a:rPr lang="en-AU" dirty="0" err="1" smtClean="0"/>
              <a:t>cont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183562" cy="4734718"/>
          </a:xfrm>
        </p:spPr>
        <p:txBody>
          <a:bodyPr/>
          <a:lstStyle/>
          <a:p>
            <a:r>
              <a:rPr lang="en-AU" dirty="0" smtClean="0"/>
              <a:t>Separation of direct/ indirect costs</a:t>
            </a:r>
          </a:p>
          <a:p>
            <a:r>
              <a:rPr lang="en-AU" dirty="0" smtClean="0"/>
              <a:t>Addressing differences in allocations and capitalisation</a:t>
            </a:r>
          </a:p>
          <a:p>
            <a:pPr lvl="1"/>
            <a:r>
              <a:rPr lang="en-AU" dirty="0" smtClean="0"/>
              <a:t>Scope for data requirements outside of guidelines </a:t>
            </a:r>
            <a:r>
              <a:rPr lang="en-AU" dirty="0" err="1" smtClean="0"/>
              <a:t>eg</a:t>
            </a:r>
            <a:r>
              <a:rPr lang="en-AU" dirty="0" smtClean="0"/>
              <a:t> reconciliation to statutory accounts</a:t>
            </a:r>
          </a:p>
          <a:p>
            <a:r>
              <a:rPr lang="en-AU" dirty="0" smtClean="0"/>
              <a:t>Issues for targeted consultation</a:t>
            </a:r>
          </a:p>
          <a:p>
            <a:pPr lvl="1"/>
            <a:r>
              <a:rPr lang="en-AU" dirty="0" smtClean="0"/>
              <a:t>Developing robust definitions - worked examples may be useful</a:t>
            </a:r>
          </a:p>
          <a:p>
            <a:pPr lvl="1"/>
            <a:r>
              <a:rPr lang="en-AU" dirty="0" smtClean="0"/>
              <a:t>Feasibility/ timing issues for NSPs</a:t>
            </a:r>
          </a:p>
          <a:p>
            <a:pPr lvl="1"/>
            <a:r>
              <a:rPr lang="en-AU" dirty="0" smtClean="0"/>
              <a:t>Consistency with economic benchmarking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5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Consultation up to the release of the final guideline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945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52907-F4B8-45C9-A84E-3CD6007F4D4B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416516"/>
              </p:ext>
            </p:extLst>
          </p:nvPr>
        </p:nvGraphicFramePr>
        <p:xfrm>
          <a:off x="473234" y="1412776"/>
          <a:ext cx="818356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431"/>
                <a:gridCol w="6384131"/>
              </a:tblGrid>
              <a:tr h="352692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52692">
                <a:tc>
                  <a:txBody>
                    <a:bodyPr/>
                    <a:lstStyle/>
                    <a:p>
                      <a:r>
                        <a:rPr lang="en-AU" dirty="0" smtClean="0"/>
                        <a:t>2 September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General discussion of the draft guidelines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en-AU" dirty="0" smtClean="0"/>
                        <a:t>Mid September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Release of draft economic</a:t>
                      </a:r>
                      <a:r>
                        <a:rPr lang="en-AU" baseline="0" dirty="0" smtClean="0"/>
                        <a:t> benchmarking RIN</a:t>
                      </a:r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r>
                        <a:rPr lang="en-AU" dirty="0" smtClean="0"/>
                        <a:t>20 September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Submissions</a:t>
                      </a:r>
                      <a:r>
                        <a:rPr lang="en-AU" baseline="0" dirty="0" smtClean="0"/>
                        <a:t> on explanatory statement and guideline due</a:t>
                      </a:r>
                      <a:endParaRPr lang="en-AU" dirty="0"/>
                    </a:p>
                  </a:txBody>
                  <a:tcPr/>
                </a:tc>
              </a:tr>
              <a:tr h="88173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 September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aseline="0" dirty="0" smtClean="0"/>
                        <a:t>Category analysis state by state workshops</a:t>
                      </a:r>
                    </a:p>
                    <a:p>
                      <a:r>
                        <a:rPr lang="en-AU" baseline="0" dirty="0" smtClean="0"/>
                        <a:t>Bilateral meetings / workshop on economic benchmarking data requirements</a:t>
                      </a:r>
                    </a:p>
                  </a:txBody>
                  <a:tcPr/>
                </a:tc>
              </a:tr>
              <a:tr h="6172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 October 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Submissions</a:t>
                      </a:r>
                      <a:r>
                        <a:rPr kumimoji="0" lang="en-AU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draft economic benchmarking RIN due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8173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Economic benchmarking RIN issued</a:t>
                      </a:r>
                    </a:p>
                    <a:p>
                      <a:pPr marL="0" algn="l" rtl="0" eaLnBrk="1" latinLnBrk="0" hangingPunct="1"/>
                      <a:r>
                        <a:rPr kumimoji="0" lang="en-AU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guideline and explanatory</a:t>
                      </a:r>
                      <a:r>
                        <a:rPr kumimoji="0" lang="en-AU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statement released</a:t>
                      </a:r>
                    </a:p>
                    <a:p>
                      <a:pPr marL="0" algn="l" rtl="0" eaLnBrk="1" latinLnBrk="0" hangingPunct="1"/>
                      <a:r>
                        <a:rPr kumimoji="0" lang="en-AU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category analysis RIN released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Economic benchmarking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5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Model specification: DNSPs (1)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10" y="1304822"/>
            <a:ext cx="8183563" cy="464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en-US" dirty="0" smtClean="0"/>
              <a:t>utput specifications 1 and 2:</a:t>
            </a:r>
          </a:p>
          <a:p>
            <a:pPr lvl="1">
              <a:spcAft>
                <a:spcPts val="0"/>
              </a:spcAft>
            </a:pPr>
            <a:r>
              <a:rPr lang="en-US" dirty="0"/>
              <a:t>Customers</a:t>
            </a:r>
          </a:p>
          <a:p>
            <a:pPr lvl="1">
              <a:spcAft>
                <a:spcPts val="0"/>
              </a:spcAft>
            </a:pPr>
            <a:r>
              <a:rPr lang="en-US" dirty="0"/>
              <a:t>Capacity </a:t>
            </a:r>
            <a:r>
              <a:rPr lang="en-US" dirty="0" smtClean="0"/>
              <a:t>(kVA * </a:t>
            </a:r>
            <a:r>
              <a:rPr lang="en-US" dirty="0" err="1" smtClean="0"/>
              <a:t>Kms</a:t>
            </a:r>
            <a:r>
              <a:rPr lang="en-US" dirty="0" smtClean="0"/>
              <a:t>) [or </a:t>
            </a:r>
            <a:r>
              <a:rPr lang="en-US" dirty="0"/>
              <a:t>smoothed maximum </a:t>
            </a:r>
            <a:r>
              <a:rPr lang="en-US" dirty="0" smtClean="0"/>
              <a:t>demand]</a:t>
            </a:r>
            <a:endParaRPr lang="en-US" dirty="0"/>
          </a:p>
          <a:p>
            <a:pPr lvl="1">
              <a:spcAft>
                <a:spcPts val="0"/>
              </a:spcAft>
            </a:pPr>
            <a:r>
              <a:rPr lang="en-US" dirty="0" smtClean="0"/>
              <a:t>Interruptions</a:t>
            </a:r>
            <a:endParaRPr lang="en-US" dirty="0"/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US" sz="2800" dirty="0"/>
              <a:t>Output specification 2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Residential customers</a:t>
            </a:r>
          </a:p>
          <a:p>
            <a:pPr lvl="1">
              <a:spcAft>
                <a:spcPts val="0"/>
              </a:spcAft>
            </a:pPr>
            <a:r>
              <a:rPr lang="en-US" dirty="0"/>
              <a:t>C</a:t>
            </a:r>
            <a:r>
              <a:rPr lang="en-US" dirty="0" smtClean="0"/>
              <a:t>ommercial customers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Small industrial 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Large industrial </a:t>
            </a:r>
          </a:p>
          <a:p>
            <a:pPr lvl="1">
              <a:spcAft>
                <a:spcPts val="0"/>
              </a:spcAft>
            </a:pPr>
            <a:r>
              <a:rPr lang="en-US" dirty="0"/>
              <a:t>I</a:t>
            </a:r>
            <a:r>
              <a:rPr lang="en-US" dirty="0" smtClean="0"/>
              <a:t>nterruptions</a:t>
            </a:r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19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Model specification: DNSPs (2)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2893" y="1278555"/>
            <a:ext cx="8183563" cy="464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Environmental variables</a:t>
            </a:r>
          </a:p>
          <a:p>
            <a:pPr lvl="1">
              <a:spcAft>
                <a:spcPts val="1200"/>
              </a:spcAft>
            </a:pPr>
            <a:r>
              <a:rPr lang="en-AU" dirty="0"/>
              <a:t>Density — Customer density, Energy density, Demand density</a:t>
            </a:r>
          </a:p>
          <a:p>
            <a:pPr lvl="1">
              <a:spcAft>
                <a:spcPts val="1200"/>
              </a:spcAft>
            </a:pPr>
            <a:r>
              <a:rPr lang="en-AU" dirty="0"/>
              <a:t>Weather factors — Extreme heat days, Extreme cold days, Extreme wind days</a:t>
            </a:r>
          </a:p>
          <a:p>
            <a:pPr lvl="1">
              <a:spcAft>
                <a:spcPts val="1200"/>
              </a:spcAft>
            </a:pPr>
            <a:r>
              <a:rPr lang="en-AU" dirty="0"/>
              <a:t>Terrain factors — Bushfire risk, Rural proportion, Vegetation growth and encroachment, Standard vehicle access</a:t>
            </a:r>
          </a:p>
          <a:p>
            <a:pPr lvl="1">
              <a:spcAft>
                <a:spcPts val="1200"/>
              </a:spcAft>
            </a:pPr>
            <a:r>
              <a:rPr lang="en-AU" dirty="0"/>
              <a:t>Service area factor — Line length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62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Model specification: TNSPs (1)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2893" y="1340768"/>
            <a:ext cx="818356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en-US" dirty="0" smtClean="0"/>
              <a:t>utput specification 1: </a:t>
            </a:r>
          </a:p>
          <a:p>
            <a:pPr lvl="1"/>
            <a:r>
              <a:rPr lang="en-US" dirty="0" smtClean="0"/>
              <a:t>System capacity (kVA*</a:t>
            </a:r>
            <a:r>
              <a:rPr lang="en-US" dirty="0" err="1" smtClean="0"/>
              <a:t>kms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Entry and exit points</a:t>
            </a:r>
          </a:p>
          <a:p>
            <a:pPr lvl="1"/>
            <a:r>
              <a:rPr lang="en-US" dirty="0" smtClean="0"/>
              <a:t>Loss of supply events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Aggregate unplanned outage duration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US" sz="2800" dirty="0"/>
              <a:t>Output specification 2</a:t>
            </a:r>
            <a:r>
              <a:rPr lang="en-US" sz="2800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Smoothed non-coincident maximum demand </a:t>
            </a:r>
            <a:r>
              <a:rPr lang="en-US" dirty="0" smtClean="0"/>
              <a:t>(as a capacity measure)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Energy delivered could be incorporated into either specification</a:t>
            </a:r>
            <a:endParaRPr lang="en-US" dirty="0"/>
          </a:p>
          <a:p>
            <a:pPr lvl="1"/>
            <a:endParaRPr lang="en-US" dirty="0" smtClean="0"/>
          </a:p>
          <a:p>
            <a:pPr marL="347663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88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Model specification: TNSPs (2)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2893" y="1340768"/>
            <a:ext cx="8183563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Environmental variables:</a:t>
            </a:r>
          </a:p>
          <a:p>
            <a:pPr lvl="1"/>
            <a:r>
              <a:rPr lang="en-AU" dirty="0"/>
              <a:t>Weather factors — Extreme heat days, Extreme cold days, Extreme wind days, Average wind speed</a:t>
            </a:r>
          </a:p>
          <a:p>
            <a:pPr lvl="1"/>
            <a:r>
              <a:rPr lang="en-AU" dirty="0"/>
              <a:t>Terrain factors — Bushfire risk, Rural proportion, Vegetation growth and encroachment, Standard vehicle access, Altitude</a:t>
            </a:r>
          </a:p>
          <a:p>
            <a:pPr lvl="1"/>
            <a:r>
              <a:rPr lang="en-AU" dirty="0"/>
              <a:t>Network characteristics — Line length, Variability of dispatch, Concentrated load distance</a:t>
            </a:r>
          </a:p>
          <a:p>
            <a:pPr lvl="1"/>
            <a:endParaRPr lang="en-US" dirty="0" smtClean="0"/>
          </a:p>
          <a:p>
            <a:pPr marL="347663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87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Model specification: Inputs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10" y="1304822"/>
            <a:ext cx="8183563" cy="464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Input specifications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Nominal </a:t>
            </a:r>
            <a:r>
              <a:rPr lang="en-US" dirty="0" err="1" smtClean="0"/>
              <a:t>opex</a:t>
            </a:r>
            <a:r>
              <a:rPr lang="en-US" dirty="0" smtClean="0"/>
              <a:t> (deflated by average price index)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Overhead lines (MVA-</a:t>
            </a:r>
            <a:r>
              <a:rPr lang="en-US" dirty="0" err="1" smtClean="0"/>
              <a:t>kms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Underground lines (MVA-</a:t>
            </a:r>
            <a:r>
              <a:rPr lang="en-US" dirty="0" err="1" smtClean="0"/>
              <a:t>kms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Transformers and other (MVA)</a:t>
            </a:r>
          </a:p>
          <a:p>
            <a:pPr lvl="1">
              <a:spcAft>
                <a:spcPts val="0"/>
              </a:spcAft>
            </a:pPr>
            <a:endParaRPr lang="en-US" dirty="0"/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US" sz="2800" dirty="0"/>
              <a:t>Alternative capital inputs based on nominal RAB deflated by a price index will be looked at as well</a:t>
            </a:r>
          </a:p>
          <a:p>
            <a:pPr lvl="1">
              <a:spcAft>
                <a:spcPts val="0"/>
              </a:spcAft>
            </a:pPr>
            <a:endParaRPr lang="en-US" dirty="0"/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839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Applications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09" y="1340767"/>
            <a:ext cx="818356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Models</a:t>
            </a:r>
          </a:p>
          <a:p>
            <a:pPr lvl="1"/>
            <a:r>
              <a:rPr lang="en-US" dirty="0"/>
              <a:t>MTFP, DEA (cross sectional, time series)</a:t>
            </a:r>
          </a:p>
          <a:p>
            <a:pPr lvl="1"/>
            <a:r>
              <a:rPr lang="en-US" dirty="0" smtClean="0"/>
              <a:t>Econometric </a:t>
            </a:r>
            <a:r>
              <a:rPr lang="en-US" dirty="0" err="1" smtClean="0"/>
              <a:t>opex</a:t>
            </a:r>
            <a:r>
              <a:rPr lang="en-US" dirty="0" smtClean="0"/>
              <a:t> model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Applications as set out in models (6 June workshop)</a:t>
            </a:r>
          </a:p>
          <a:p>
            <a:pPr lvl="1"/>
            <a:r>
              <a:rPr lang="en-US" dirty="0" smtClean="0"/>
              <a:t>Overall NSP efficiency, frontier</a:t>
            </a:r>
          </a:p>
          <a:p>
            <a:pPr lvl="1"/>
            <a:r>
              <a:rPr lang="en-US" dirty="0" smtClean="0"/>
              <a:t>Diagnosing sources of inefficiency</a:t>
            </a:r>
          </a:p>
          <a:p>
            <a:pPr lvl="1"/>
            <a:r>
              <a:rPr lang="en-US" dirty="0" smtClean="0"/>
              <a:t>Top down </a:t>
            </a:r>
            <a:r>
              <a:rPr lang="en-US" dirty="0" err="1" smtClean="0"/>
              <a:t>opex</a:t>
            </a:r>
            <a:r>
              <a:rPr lang="en-US" dirty="0" smtClean="0"/>
              <a:t> forecast, rate of change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11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Next steps (1)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09" y="1340767"/>
            <a:ext cx="8183563" cy="44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Draft RIN </a:t>
            </a:r>
          </a:p>
          <a:p>
            <a:r>
              <a:rPr lang="en-US" dirty="0" smtClean="0"/>
              <a:t>Consultation on draft RIN</a:t>
            </a:r>
          </a:p>
          <a:p>
            <a:pPr lvl="1"/>
            <a:r>
              <a:rPr lang="en-US" dirty="0" smtClean="0"/>
              <a:t>Would another workshop on data be helpful?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61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Next steps (2)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09" y="1340767"/>
            <a:ext cx="8183563" cy="44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US" sz="2800" dirty="0"/>
              <a:t>Economic Insights </a:t>
            </a:r>
          </a:p>
          <a:p>
            <a:pPr lvl="1"/>
            <a:r>
              <a:rPr lang="en-US" dirty="0"/>
              <a:t>Engaged to conduct testing and validation exercise for benchmarking models in 2014</a:t>
            </a:r>
          </a:p>
          <a:p>
            <a:pPr lvl="1"/>
            <a:r>
              <a:rPr lang="en-US" dirty="0"/>
              <a:t>To commence in February </a:t>
            </a:r>
          </a:p>
          <a:p>
            <a:pPr lvl="1"/>
            <a:r>
              <a:rPr lang="en-US" dirty="0"/>
              <a:t>Will initially review robustness of data, liaise with NSPs </a:t>
            </a:r>
          </a:p>
          <a:p>
            <a:pPr lvl="1"/>
            <a:r>
              <a:rPr lang="en-US" dirty="0"/>
              <a:t>Model and report to be provided to stakeholders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95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Summary and next steps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75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Context for today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53707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AU" dirty="0" smtClean="0"/>
              <a:t>Today we are looking to get your initial reactions on:</a:t>
            </a:r>
          </a:p>
          <a:p>
            <a:pPr lvl="1">
              <a:spcBef>
                <a:spcPts val="0"/>
              </a:spcBef>
            </a:pPr>
            <a:r>
              <a:rPr lang="en-AU" dirty="0" smtClean="0"/>
              <a:t>the explanatory statement and guideline</a:t>
            </a:r>
          </a:p>
          <a:p>
            <a:pPr lvl="1">
              <a:spcBef>
                <a:spcPts val="0"/>
              </a:spcBef>
            </a:pPr>
            <a:r>
              <a:rPr lang="en-AU" dirty="0"/>
              <a:t>c</a:t>
            </a:r>
            <a:r>
              <a:rPr lang="en-AU" dirty="0" smtClean="0"/>
              <a:t>ategory analysis</a:t>
            </a:r>
          </a:p>
          <a:p>
            <a:pPr lvl="1">
              <a:spcBef>
                <a:spcPts val="0"/>
              </a:spcBef>
            </a:pPr>
            <a:r>
              <a:rPr lang="en-AU" dirty="0"/>
              <a:t>e</a:t>
            </a:r>
            <a:r>
              <a:rPr lang="en-AU" dirty="0" smtClean="0"/>
              <a:t>conomic benchmarking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We will be gathering feedback in order to determine which areas to focus on in further consultation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Provide clarifications to inform stakeholder submissions</a:t>
            </a:r>
          </a:p>
          <a:p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7DBBCE-B6BA-40D3-B6D3-FDA42AF42CE1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  <p:pic>
        <p:nvPicPr>
          <p:cNvPr id="215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03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fontAlgn="t" hangingPunct="1">
              <a:spcAft>
                <a:spcPts val="1200"/>
              </a:spcAft>
            </a:pPr>
            <a:r>
              <a:rPr lang="en-AU" sz="2300" dirty="0" smtClean="0"/>
              <a:t>9:30	General guideline design, assessment 		approach and implementation</a:t>
            </a:r>
          </a:p>
          <a:p>
            <a:pPr eaLnBrk="1" fontAlgn="t" hangingPunct="1">
              <a:spcAft>
                <a:spcPts val="1200"/>
              </a:spcAft>
            </a:pPr>
            <a:r>
              <a:rPr lang="en-AU" sz="2300" dirty="0" smtClean="0"/>
              <a:t>10:15 	Category analysis</a:t>
            </a:r>
          </a:p>
          <a:p>
            <a:pPr eaLnBrk="1" fontAlgn="t" hangingPunct="1">
              <a:spcAft>
                <a:spcPts val="1200"/>
              </a:spcAft>
            </a:pPr>
            <a:r>
              <a:rPr lang="en-AU" sz="2300" dirty="0" smtClean="0"/>
              <a:t>11:00	Break</a:t>
            </a:r>
          </a:p>
          <a:p>
            <a:pPr eaLnBrk="1" fontAlgn="t" hangingPunct="1">
              <a:spcAft>
                <a:spcPts val="1200"/>
              </a:spcAft>
            </a:pPr>
            <a:r>
              <a:rPr lang="en-AU" sz="2300" dirty="0" smtClean="0"/>
              <a:t>11:15 	Economic benchmarking</a:t>
            </a:r>
          </a:p>
          <a:p>
            <a:pPr eaLnBrk="1" fontAlgn="t" hangingPunct="1">
              <a:spcAft>
                <a:spcPts val="1200"/>
              </a:spcAft>
            </a:pPr>
            <a:r>
              <a:rPr lang="en-AU" sz="2300" dirty="0" smtClean="0"/>
              <a:t>12:00	Summary and next steps</a:t>
            </a:r>
          </a:p>
          <a:p>
            <a:pPr marL="0" indent="0" eaLnBrk="1" hangingPunct="1">
              <a:buNone/>
            </a:pPr>
            <a:endParaRPr lang="en-AU" sz="2300" dirty="0" smtClean="0"/>
          </a:p>
        </p:txBody>
      </p:sp>
      <p:pic>
        <p:nvPicPr>
          <p:cNvPr id="1741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A820B-07F5-409F-BC3D-2390E2D7B56E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671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288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Guideline design, assessment approach, and implementation</a:t>
            </a:r>
            <a:endParaRPr lang="en-AU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6B2AF-8C10-4909-BC70-84D99481B968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42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>Purpose of the guideline: recap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320951"/>
          </a:xfrm>
        </p:spPr>
        <p:txBody>
          <a:bodyPr/>
          <a:lstStyle/>
          <a:p>
            <a:pPr marL="0" lvl="1" indent="0">
              <a:buSzPct val="80000"/>
              <a:buNone/>
            </a:pPr>
            <a:r>
              <a:rPr lang="en-AU" dirty="0" smtClean="0"/>
              <a:t>Guidelines</a:t>
            </a:r>
            <a:r>
              <a:rPr lang="en-AU" dirty="0"/>
              <a:t>: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dirty="0"/>
              <a:t>specify the approach that the AER proposes to use to assess </a:t>
            </a:r>
            <a:r>
              <a:rPr lang="en-AU" dirty="0" err="1"/>
              <a:t>opex</a:t>
            </a:r>
            <a:r>
              <a:rPr lang="en-AU" dirty="0"/>
              <a:t> and </a:t>
            </a:r>
            <a:r>
              <a:rPr lang="en-AU" dirty="0" err="1"/>
              <a:t>capex</a:t>
            </a:r>
            <a:endParaRPr lang="en-AU" dirty="0"/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dirty="0" smtClean="0"/>
              <a:t>set </a:t>
            </a:r>
            <a:r>
              <a:rPr lang="en-AU" dirty="0"/>
              <a:t>out data requirements </a:t>
            </a:r>
          </a:p>
          <a:p>
            <a:pPr marL="0" lvl="1" indent="0">
              <a:spcBef>
                <a:spcPts val="1200"/>
              </a:spcBef>
              <a:buSzPct val="80000"/>
              <a:buNone/>
            </a:pPr>
            <a:r>
              <a:rPr lang="en-AU" dirty="0"/>
              <a:t>Process:</a:t>
            </a:r>
          </a:p>
          <a:p>
            <a:pPr marL="457200" lvl="1" indent="-457200">
              <a:buSzPct val="80000"/>
              <a:buAutoNum type="arabicPeriod"/>
            </a:pPr>
            <a:r>
              <a:rPr lang="en-AU" dirty="0"/>
              <a:t>At the F&amp;A the AER decides on the application of the guideline to the NSP (data requirements)</a:t>
            </a:r>
          </a:p>
          <a:p>
            <a:pPr marL="457200" lvl="1" indent="-457200">
              <a:buSzPct val="80000"/>
              <a:buAutoNum type="arabicPeriod"/>
            </a:pPr>
            <a:r>
              <a:rPr lang="en-AU" dirty="0"/>
              <a:t>NSP provides data with proposal</a:t>
            </a:r>
          </a:p>
          <a:p>
            <a:pPr marL="457200" lvl="1" indent="-457200">
              <a:buSzPct val="80000"/>
              <a:buAutoNum type="arabicPeriod"/>
            </a:pPr>
            <a:r>
              <a:rPr lang="en-AU" dirty="0"/>
              <a:t>The AER can depart from the F&amp;A, but the AER must provide reasons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40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183562" cy="10509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dirty="0" smtClean="0"/>
              <a:t>Guideline design (1)</a:t>
            </a:r>
            <a:endParaRPr lang="en-AU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187825"/>
          </a:xfrm>
        </p:spPr>
        <p:txBody>
          <a:bodyPr/>
          <a:lstStyle/>
          <a:p>
            <a:pPr>
              <a:buNone/>
              <a:defRPr/>
            </a:pPr>
            <a:endParaRPr lang="en-AU" dirty="0" smtClean="0"/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1A0AF-E4C3-41E1-859D-4641DB295003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  <p:pic>
        <p:nvPicPr>
          <p:cNvPr id="2970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4410" y="1340768"/>
            <a:ext cx="818356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Guideline sets out the AER’s assessment approach for </a:t>
            </a:r>
            <a:r>
              <a:rPr lang="en-US" dirty="0" err="1" smtClean="0"/>
              <a:t>opex</a:t>
            </a:r>
            <a:r>
              <a:rPr lang="en-US" dirty="0" smtClean="0"/>
              <a:t> and </a:t>
            </a:r>
            <a:r>
              <a:rPr lang="en-US" dirty="0" err="1" smtClean="0"/>
              <a:t>capex</a:t>
            </a:r>
            <a:r>
              <a:rPr lang="en-US" dirty="0" smtClean="0"/>
              <a:t> 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P</a:t>
            </a:r>
            <a:r>
              <a:rPr lang="en-US" dirty="0" smtClean="0"/>
              <a:t>lain language, rather than provisions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Assessment approach is very similar to current approach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Flexibility provided for AER to select best techniques or multiple techniques </a:t>
            </a:r>
          </a:p>
          <a:p>
            <a:endParaRPr lang="en-US" dirty="0" smtClean="0"/>
          </a:p>
          <a:p>
            <a:endParaRPr lang="en-US" sz="800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1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3035300" y="4378325"/>
            <a:ext cx="3481388" cy="1138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74768" y="1412776"/>
            <a:ext cx="8183563" cy="439233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Principles are not in the guideline, but are set out in explanatory statement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The role of any particular technique has not been constrained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Data </a:t>
            </a:r>
            <a:r>
              <a:rPr lang="en-US" dirty="0"/>
              <a:t>requirements set out in appendix to guideline, but ultimately will be collected in RINs</a:t>
            </a:r>
          </a:p>
          <a:p>
            <a:pPr lvl="1"/>
            <a:endParaRPr lang="en-US" dirty="0"/>
          </a:p>
          <a:p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9F9D4-275A-4D7E-9E4B-34CC7EE913BF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8313" y="188913"/>
            <a:ext cx="8183562" cy="9366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Guideline design (2)</a:t>
            </a:r>
            <a:endParaRPr lang="en-AU" dirty="0"/>
          </a:p>
        </p:txBody>
      </p:sp>
      <p:pic>
        <p:nvPicPr>
          <p:cNvPr id="35845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094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949950"/>
            <a:ext cx="8183562" cy="85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183562" cy="4248150"/>
          </a:xfrm>
        </p:spPr>
        <p:txBody>
          <a:bodyPr/>
          <a:lstStyle/>
          <a:p>
            <a:pPr lvl="0"/>
            <a:r>
              <a:rPr lang="en-AU" dirty="0"/>
              <a:t>Benchmarking (economic, category)</a:t>
            </a:r>
          </a:p>
          <a:p>
            <a:pPr lvl="0"/>
            <a:r>
              <a:rPr lang="en-AU" dirty="0" smtClean="0"/>
              <a:t>Methodology </a:t>
            </a:r>
            <a:r>
              <a:rPr lang="en-AU" dirty="0"/>
              <a:t>review</a:t>
            </a:r>
          </a:p>
          <a:p>
            <a:pPr lvl="0"/>
            <a:r>
              <a:rPr lang="en-AU" dirty="0" smtClean="0"/>
              <a:t>Governance </a:t>
            </a:r>
            <a:r>
              <a:rPr lang="en-AU" dirty="0"/>
              <a:t>and policy review</a:t>
            </a:r>
          </a:p>
          <a:p>
            <a:pPr lvl="0"/>
            <a:r>
              <a:rPr lang="en-AU" dirty="0" smtClean="0"/>
              <a:t>Trend </a:t>
            </a:r>
            <a:r>
              <a:rPr lang="en-AU" dirty="0"/>
              <a:t>analysis</a:t>
            </a:r>
          </a:p>
          <a:p>
            <a:pPr lvl="0"/>
            <a:r>
              <a:rPr lang="en-AU" dirty="0" smtClean="0"/>
              <a:t>Cost-benefit </a:t>
            </a:r>
            <a:r>
              <a:rPr lang="en-AU" dirty="0"/>
              <a:t>analysis</a:t>
            </a:r>
          </a:p>
          <a:p>
            <a:pPr lvl="0"/>
            <a:r>
              <a:rPr lang="en-AU" dirty="0"/>
              <a:t>Detailed project review</a:t>
            </a:r>
          </a:p>
          <a:p>
            <a:endParaRPr lang="en-US" sz="2400" dirty="0" smtClean="0"/>
          </a:p>
          <a:p>
            <a:pPr>
              <a:buFont typeface="Wingdings 2" pitchFamily="18" charset="2"/>
              <a:buNone/>
            </a:pP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EB47E-9BB2-48B7-85A4-CE67348175CE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  <p:pic>
        <p:nvPicPr>
          <p:cNvPr id="368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5949950"/>
            <a:ext cx="216058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68313" y="476250"/>
            <a:ext cx="8183562" cy="649288"/>
          </a:xfrm>
          <a:prstGeom prst="rect">
            <a:avLst/>
          </a:prstGeom>
        </p:spPr>
        <p:txBody>
          <a:bodyPr anchor="b">
            <a:normAutofit fontScale="85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algn="ctr">
              <a:defRPr/>
            </a:pPr>
            <a:r>
              <a:rPr lang="en-AU" dirty="0" smtClean="0"/>
              <a:t>Assessment approach: Techniques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05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1076</Words>
  <Application>Microsoft Office PowerPoint</Application>
  <PresentationFormat>On-screen Show (4:3)</PresentationFormat>
  <Paragraphs>271</Paragraphs>
  <Slides>29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Aspect</vt:lpstr>
      <vt:lpstr>The Australian Energy Regulator</vt:lpstr>
      <vt:lpstr>Consultation up to the release of the final guideline</vt:lpstr>
      <vt:lpstr>Context for today</vt:lpstr>
      <vt:lpstr>Agenda</vt:lpstr>
      <vt:lpstr>Guideline design, assessment approach, and implementation</vt:lpstr>
      <vt:lpstr>Purpose of the guideline: recap</vt:lpstr>
      <vt:lpstr>Guideline design (1)</vt:lpstr>
      <vt:lpstr> </vt:lpstr>
      <vt:lpstr> </vt:lpstr>
      <vt:lpstr> </vt:lpstr>
      <vt:lpstr> </vt:lpstr>
      <vt:lpstr> </vt:lpstr>
      <vt:lpstr> </vt:lpstr>
      <vt:lpstr> </vt:lpstr>
      <vt:lpstr> </vt:lpstr>
      <vt:lpstr>Category analysis</vt:lpstr>
      <vt:lpstr>Key elements of approach</vt:lpstr>
      <vt:lpstr>Points for discussion</vt:lpstr>
      <vt:lpstr>Points for discussion (cont)</vt:lpstr>
      <vt:lpstr>Economic benchmarking</vt:lpstr>
      <vt:lpstr>Model specification: DNSPs (1)</vt:lpstr>
      <vt:lpstr>Model specification: DNSPs (2)</vt:lpstr>
      <vt:lpstr>Model specification: TNSPs (1)</vt:lpstr>
      <vt:lpstr>Model specification: TNSPs (2)</vt:lpstr>
      <vt:lpstr>Model specification: Inputs</vt:lpstr>
      <vt:lpstr>Applications</vt:lpstr>
      <vt:lpstr>Next steps (1)</vt:lpstr>
      <vt:lpstr>Next steps (2)</vt:lpstr>
      <vt:lpstr>Summary and 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 expenditure assessment guidelines - Draft guidelines &amp; explanatory statement</dc:title>
  <dc:creator/>
  <cp:lastModifiedBy/>
  <cp:revision>1</cp:revision>
  <dcterms:created xsi:type="dcterms:W3CDTF">2013-09-04T00:07:56Z</dcterms:created>
  <dcterms:modified xsi:type="dcterms:W3CDTF">2013-09-04T00:09:08Z</dcterms:modified>
</cp:coreProperties>
</file>